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56" r:id="rId2"/>
    <p:sldId id="257" r:id="rId3"/>
    <p:sldId id="346" r:id="rId4"/>
    <p:sldId id="347" r:id="rId5"/>
    <p:sldId id="260" r:id="rId6"/>
    <p:sldId id="344" r:id="rId7"/>
    <p:sldId id="404" r:id="rId8"/>
    <p:sldId id="405" r:id="rId9"/>
    <p:sldId id="396" r:id="rId10"/>
    <p:sldId id="397" r:id="rId11"/>
    <p:sldId id="406" r:id="rId12"/>
    <p:sldId id="398" r:id="rId13"/>
    <p:sldId id="399" r:id="rId14"/>
    <p:sldId id="400" r:id="rId15"/>
    <p:sldId id="401" r:id="rId16"/>
    <p:sldId id="402" r:id="rId17"/>
    <p:sldId id="407" r:id="rId18"/>
    <p:sldId id="403" r:id="rId19"/>
    <p:sldId id="393" r:id="rId20"/>
    <p:sldId id="408" r:id="rId21"/>
    <p:sldId id="409" r:id="rId22"/>
    <p:sldId id="410" r:id="rId23"/>
    <p:sldId id="411" r:id="rId24"/>
    <p:sldId id="373" r:id="rId25"/>
    <p:sldId id="412" r:id="rId26"/>
    <p:sldId id="331" r:id="rId27"/>
    <p:sldId id="298" r:id="rId28"/>
    <p:sldId id="284" r:id="rId29"/>
    <p:sldId id="297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19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90" d="100"/>
          <a:sy n="90" d="100"/>
        </p:scale>
        <p:origin x="114" y="83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F902116B-8308-4E4F-8323-A3D24F6A33FB}"/>
    <pc:docChg chg="custSel addSld delSld modSld">
      <pc:chgData name="Wittman, Barry" userId="bff186cd-6ce8-41ba-8e8c-e85cdef216de" providerId="ADAL" clId="{F902116B-8308-4E4F-8323-A3D24F6A33FB}" dt="2024-09-05T14:55:35.241" v="106"/>
      <pc:docMkLst>
        <pc:docMk/>
      </pc:docMkLst>
      <pc:sldChg chg="modSp">
        <pc:chgData name="Wittman, Barry" userId="bff186cd-6ce8-41ba-8e8c-e85cdef216de" providerId="ADAL" clId="{F902116B-8308-4E4F-8323-A3D24F6A33FB}" dt="2024-09-05T14:49:09.459" v="5" actId="20577"/>
        <pc:sldMkLst>
          <pc:docMk/>
          <pc:sldMk cId="0" sldId="256"/>
        </pc:sldMkLst>
        <pc:spChg chg="mod">
          <ac:chgData name="Wittman, Barry" userId="bff186cd-6ce8-41ba-8e8c-e85cdef216de" providerId="ADAL" clId="{F902116B-8308-4E4F-8323-A3D24F6A33FB}" dt="2024-09-05T14:49:09.459" v="5" actId="20577"/>
          <ac:spMkLst>
            <pc:docMk/>
            <pc:sldMk cId="0" sldId="256"/>
            <ac:spMk id="3" creationId="{00000000-0000-0000-0000-000000000000}"/>
          </ac:spMkLst>
        </pc:spChg>
      </pc:sldChg>
      <pc:sldChg chg="add setBg">
        <pc:chgData name="Wittman, Barry" userId="bff186cd-6ce8-41ba-8e8c-e85cdef216de" providerId="ADAL" clId="{F902116B-8308-4E4F-8323-A3D24F6A33FB}" dt="2024-09-05T14:51:55.764" v="40"/>
        <pc:sldMkLst>
          <pc:docMk/>
          <pc:sldMk cId="2257703110" sldId="284"/>
        </pc:sldMkLst>
      </pc:sldChg>
      <pc:sldChg chg="modSp modAnim">
        <pc:chgData name="Wittman, Barry" userId="bff186cd-6ce8-41ba-8e8c-e85cdef216de" providerId="ADAL" clId="{F902116B-8308-4E4F-8323-A3D24F6A33FB}" dt="2024-09-05T14:55:35.241" v="106"/>
        <pc:sldMkLst>
          <pc:docMk/>
          <pc:sldMk cId="0" sldId="297"/>
        </pc:sldMkLst>
        <pc:spChg chg="mod">
          <ac:chgData name="Wittman, Barry" userId="bff186cd-6ce8-41ba-8e8c-e85cdef216de" providerId="ADAL" clId="{F902116B-8308-4E4F-8323-A3D24F6A33FB}" dt="2024-09-05T14:55:23.108" v="105" actId="20577"/>
          <ac:spMkLst>
            <pc:docMk/>
            <pc:sldMk cId="0" sldId="297"/>
            <ac:spMk id="5" creationId="{00000000-0000-0000-0000-000000000000}"/>
          </ac:spMkLst>
        </pc:spChg>
      </pc:sldChg>
      <pc:sldChg chg="modSp">
        <pc:chgData name="Wittman, Barry" userId="bff186cd-6ce8-41ba-8e8c-e85cdef216de" providerId="ADAL" clId="{F902116B-8308-4E4F-8323-A3D24F6A33FB}" dt="2024-09-05T14:49:30.820" v="16" actId="20577"/>
        <pc:sldMkLst>
          <pc:docMk/>
          <pc:sldMk cId="2851797536" sldId="404"/>
        </pc:sldMkLst>
        <pc:spChg chg="mod">
          <ac:chgData name="Wittman, Barry" userId="bff186cd-6ce8-41ba-8e8c-e85cdef216de" providerId="ADAL" clId="{F902116B-8308-4E4F-8323-A3D24F6A33FB}" dt="2024-09-05T14:49:30.820" v="16" actId="20577"/>
          <ac:spMkLst>
            <pc:docMk/>
            <pc:sldMk cId="2851797536" sldId="404"/>
            <ac:spMk id="4" creationId="{00000000-0000-0000-0000-000000000000}"/>
          </ac:spMkLst>
        </pc:spChg>
      </pc:sldChg>
      <pc:sldChg chg="modSp">
        <pc:chgData name="Wittman, Barry" userId="bff186cd-6ce8-41ba-8e8c-e85cdef216de" providerId="ADAL" clId="{F902116B-8308-4E4F-8323-A3D24F6A33FB}" dt="2024-09-05T14:49:58.242" v="33" actId="14100"/>
        <pc:sldMkLst>
          <pc:docMk/>
          <pc:sldMk cId="2982639788" sldId="405"/>
        </pc:sldMkLst>
        <pc:spChg chg="mod">
          <ac:chgData name="Wittman, Barry" userId="bff186cd-6ce8-41ba-8e8c-e85cdef216de" providerId="ADAL" clId="{F902116B-8308-4E4F-8323-A3D24F6A33FB}" dt="2024-09-05T14:49:58.242" v="33" actId="14100"/>
          <ac:spMkLst>
            <pc:docMk/>
            <pc:sldMk cId="2982639788" sldId="405"/>
            <ac:spMk id="4" creationId="{00000000-0000-0000-0000-000000000000}"/>
          </ac:spMkLst>
        </pc:spChg>
      </pc:sldChg>
      <pc:sldChg chg="modSp">
        <pc:chgData name="Wittman, Barry" userId="bff186cd-6ce8-41ba-8e8c-e85cdef216de" providerId="ADAL" clId="{F902116B-8308-4E4F-8323-A3D24F6A33FB}" dt="2024-09-05T14:50:12.628" v="38" actId="20577"/>
        <pc:sldMkLst>
          <pc:docMk/>
          <pc:sldMk cId="2799054901" sldId="406"/>
        </pc:sldMkLst>
        <pc:spChg chg="mod">
          <ac:chgData name="Wittman, Barry" userId="bff186cd-6ce8-41ba-8e8c-e85cdef216de" providerId="ADAL" clId="{F902116B-8308-4E4F-8323-A3D24F6A33FB}" dt="2024-09-05T14:50:12.628" v="38" actId="20577"/>
          <ac:spMkLst>
            <pc:docMk/>
            <pc:sldMk cId="2799054901" sldId="406"/>
            <ac:spMk id="4" creationId="{00000000-0000-0000-0000-000000000000}"/>
          </ac:spMkLst>
        </pc:spChg>
      </pc:sldChg>
      <pc:sldChg chg="del">
        <pc:chgData name="Wittman, Barry" userId="bff186cd-6ce8-41ba-8e8c-e85cdef216de" providerId="ADAL" clId="{F902116B-8308-4E4F-8323-A3D24F6A33FB}" dt="2024-09-05T14:51:58.837" v="41" actId="2696"/>
        <pc:sldMkLst>
          <pc:docMk/>
          <pc:sldMk cId="3206190317" sldId="44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88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2 - Friday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log?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log operator is short for logarithm</a:t>
                </a:r>
              </a:p>
              <a:p>
                <a:r>
                  <a:rPr lang="en-US" dirty="0"/>
                  <a:t>Taking the logarithm means </a:t>
                </a:r>
                <a:r>
                  <a:rPr lang="en-US" b="1" dirty="0"/>
                  <a:t>de-</a:t>
                </a:r>
                <a:r>
                  <a:rPr lang="en-US" b="1" dirty="0" err="1"/>
                  <a:t>exponentiating</a:t>
                </a:r>
                <a:r>
                  <a:rPr lang="en-US" dirty="0"/>
                  <a:t> something</a:t>
                </a:r>
              </a:p>
              <a:p>
                <a:endParaRPr lang="en-US" dirty="0"/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log</m:t>
                          </m:r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7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=7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log</m:t>
                          </m:r>
                        </m:fName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 marL="118872" indent="0">
                  <a:buNone/>
                </a:pPr>
                <a:endParaRPr lang="en-US" dirty="0"/>
              </a:p>
              <a:p>
                <a:r>
                  <a:rPr lang="en-US" dirty="0"/>
                  <a:t>What's the log 1,000,000 ?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778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the running time?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828800"/>
            <a:ext cx="10972800" cy="2819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600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count = 0;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3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 &lt;= n; </a:t>
            </a:r>
            <a:r>
              <a:rPr lang="en-US" sz="3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 *= 2)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600" b="1" dirty="0">
                <a:latin typeface="Courier New" pitchFamily="49" charset="0"/>
                <a:cs typeface="Courier New" pitchFamily="49" charset="0"/>
              </a:rPr>
              <a:t>		count++;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600" b="1" dirty="0"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9905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Logarithms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Formal definition:</a:t>
            </a:r>
          </a:p>
          <a:p>
            <a:pPr lvl="1"/>
            <a:r>
              <a:rPr lang="en-US" dirty="0"/>
              <a:t>If </a:t>
            </a:r>
            <a:r>
              <a:rPr lang="en-US" i="1" dirty="0" err="1"/>
              <a:t>b</a:t>
            </a:r>
            <a:r>
              <a:rPr lang="en-US" i="1" baseline="30000" dirty="0" err="1"/>
              <a:t>x</a:t>
            </a:r>
            <a:r>
              <a:rPr lang="en-US" dirty="0"/>
              <a:t> = </a:t>
            </a:r>
            <a:r>
              <a:rPr lang="en-US" i="1" dirty="0"/>
              <a:t>y</a:t>
            </a:r>
            <a:endParaRPr lang="en-US" dirty="0"/>
          </a:p>
          <a:p>
            <a:pPr lvl="1"/>
            <a:r>
              <a:rPr lang="en-US" dirty="0"/>
              <a:t>Then </a:t>
            </a:r>
            <a:r>
              <a:rPr lang="en-US" dirty="0" err="1"/>
              <a:t>log</a:t>
            </a:r>
            <a:r>
              <a:rPr lang="en-US" i="1" baseline="-25000" dirty="0" err="1"/>
              <a:t>b</a:t>
            </a:r>
            <a:r>
              <a:rPr lang="en-US" dirty="0"/>
              <a:t> </a:t>
            </a:r>
            <a:r>
              <a:rPr lang="en-US" i="1" dirty="0"/>
              <a:t>y</a:t>
            </a:r>
            <a:r>
              <a:rPr lang="en-US" dirty="0"/>
              <a:t> = </a:t>
            </a:r>
            <a:r>
              <a:rPr lang="en-US" i="1" dirty="0"/>
              <a:t>x</a:t>
            </a:r>
            <a:r>
              <a:rPr lang="en-US" dirty="0"/>
              <a:t>  (for positive </a:t>
            </a:r>
            <a:r>
              <a:rPr lang="en-US" i="1" dirty="0"/>
              <a:t>b</a:t>
            </a:r>
            <a:r>
              <a:rPr lang="en-US" dirty="0"/>
              <a:t> values)</a:t>
            </a:r>
          </a:p>
          <a:p>
            <a:r>
              <a:rPr lang="en-US" dirty="0"/>
              <a:t>Think of it as a de-</a:t>
            </a:r>
            <a:r>
              <a:rPr lang="en-US" dirty="0" err="1"/>
              <a:t>exponentiator</a:t>
            </a:r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log</a:t>
            </a:r>
            <a:r>
              <a:rPr lang="en-US" baseline="-25000" dirty="0"/>
              <a:t>10</a:t>
            </a:r>
            <a:r>
              <a:rPr lang="en-US" dirty="0"/>
              <a:t>(1,000,000) = </a:t>
            </a:r>
          </a:p>
          <a:p>
            <a:pPr lvl="1"/>
            <a:r>
              <a:rPr lang="en-US" dirty="0"/>
              <a:t>log</a:t>
            </a:r>
            <a:r>
              <a:rPr lang="en-US" baseline="-25000" dirty="0"/>
              <a:t>3</a:t>
            </a:r>
            <a:r>
              <a:rPr lang="en-US" dirty="0"/>
              <a:t>(81) = </a:t>
            </a:r>
          </a:p>
          <a:p>
            <a:pPr lvl="1"/>
            <a:r>
              <a:rPr lang="en-US" dirty="0"/>
              <a:t>log</a:t>
            </a:r>
            <a:r>
              <a:rPr lang="en-US" baseline="-25000" dirty="0"/>
              <a:t>2</a:t>
            </a:r>
            <a:r>
              <a:rPr lang="en-US" dirty="0"/>
              <a:t>(512) =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771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base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In the normal world, when you see a log without a subscript, it means the logarithm base 10</a:t>
                </a:r>
              </a:p>
              <a:p>
                <a:pPr lvl="1"/>
                <a:r>
                  <a:rPr lang="en-US" dirty="0"/>
                  <a:t>"What power do you have to raise </a:t>
                </a:r>
                <a:r>
                  <a:rPr lang="en-US" b="1" dirty="0"/>
                  <a:t>10</a:t>
                </a:r>
                <a:r>
                  <a:rPr lang="en-US" dirty="0"/>
                  <a:t> to </a:t>
                </a:r>
                <a:r>
                  <a:rPr lang="en-US" dirty="0" err="1"/>
                  <a:t>to</a:t>
                </a:r>
                <a:r>
                  <a:rPr lang="en-US" dirty="0"/>
                  <a:t> get this number?"</a:t>
                </a:r>
              </a:p>
              <a:p>
                <a:r>
                  <a:rPr lang="en-US" dirty="0"/>
                  <a:t>In computer science, a log without a subscript usually means the logarithm base 2</a:t>
                </a:r>
              </a:p>
              <a:p>
                <a:pPr lvl="1"/>
                <a:r>
                  <a:rPr lang="en-US" dirty="0"/>
                  <a:t>"What power do you have to raise </a:t>
                </a:r>
                <a:r>
                  <a:rPr lang="en-US" b="1" dirty="0"/>
                  <a:t>2</a:t>
                </a:r>
                <a:r>
                  <a:rPr lang="en-US" dirty="0"/>
                  <a:t> to </a:t>
                </a:r>
                <a:r>
                  <a:rPr lang="en-US" dirty="0" err="1"/>
                  <a:t>to</a:t>
                </a:r>
                <a:r>
                  <a:rPr lang="en-US" dirty="0"/>
                  <a:t> get this number?"</a:t>
                </a: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log</m:t>
                          </m:r>
                        </m:fName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8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log</m:t>
                          </m:r>
                        </m:fName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 marL="118872" indent="0">
                  <a:buNone/>
                </a:pPr>
                <a:endParaRPr lang="en-US" dirty="0"/>
              </a:p>
              <a:p>
                <a:r>
                  <a:rPr lang="en-US" dirty="0"/>
                  <a:t>What's the log 2,048? (Assuming log base 2)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362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math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397009"/>
          </a:xfrm>
        </p:spPr>
        <p:txBody>
          <a:bodyPr>
            <a:normAutofit/>
          </a:bodyPr>
          <a:lstStyle/>
          <a:p>
            <a:r>
              <a:rPr lang="en-US" dirty="0" err="1"/>
              <a:t>log</a:t>
            </a:r>
            <a:r>
              <a:rPr lang="en-US" i="1" baseline="-25000" dirty="0" err="1"/>
              <a:t>b</a:t>
            </a:r>
            <a:r>
              <a:rPr lang="en-US" dirty="0"/>
              <a:t>(</a:t>
            </a:r>
            <a:r>
              <a:rPr lang="en-US" i="1" dirty="0" err="1"/>
              <a:t>xy</a:t>
            </a:r>
            <a:r>
              <a:rPr lang="en-US" dirty="0"/>
              <a:t>) = </a:t>
            </a:r>
            <a:r>
              <a:rPr lang="en-US" dirty="0" err="1"/>
              <a:t>log</a:t>
            </a:r>
            <a:r>
              <a:rPr lang="en-US" i="1" baseline="-25000" dirty="0" err="1"/>
              <a:t>b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+ </a:t>
            </a:r>
            <a:r>
              <a:rPr lang="en-US" dirty="0" err="1"/>
              <a:t>log</a:t>
            </a:r>
            <a:r>
              <a:rPr lang="en-US" i="1" baseline="-25000" dirty="0" err="1"/>
              <a:t>b</a:t>
            </a:r>
            <a:r>
              <a:rPr lang="en-US" dirty="0"/>
              <a:t>(</a:t>
            </a:r>
            <a:r>
              <a:rPr lang="en-US" i="1" dirty="0"/>
              <a:t>y</a:t>
            </a:r>
            <a:r>
              <a:rPr lang="en-US" dirty="0"/>
              <a:t>)</a:t>
            </a:r>
          </a:p>
          <a:p>
            <a:r>
              <a:rPr lang="en-US" dirty="0" err="1"/>
              <a:t>log</a:t>
            </a:r>
            <a:r>
              <a:rPr lang="en-US" i="1" baseline="-25000" dirty="0" err="1"/>
              <a:t>b</a:t>
            </a:r>
            <a:r>
              <a:rPr lang="en-US" dirty="0"/>
              <a:t>(</a:t>
            </a:r>
            <a:r>
              <a:rPr lang="en-US" i="1" dirty="0"/>
              <a:t>x/y</a:t>
            </a:r>
            <a:r>
              <a:rPr lang="en-US" dirty="0"/>
              <a:t>) = </a:t>
            </a:r>
            <a:r>
              <a:rPr lang="en-US" dirty="0" err="1"/>
              <a:t>log</a:t>
            </a:r>
            <a:r>
              <a:rPr lang="en-US" i="1" baseline="-25000" dirty="0" err="1"/>
              <a:t>b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- </a:t>
            </a:r>
            <a:r>
              <a:rPr lang="en-US" dirty="0" err="1"/>
              <a:t>log</a:t>
            </a:r>
            <a:r>
              <a:rPr lang="en-US" i="1" baseline="-25000" dirty="0" err="1"/>
              <a:t>b</a:t>
            </a:r>
            <a:r>
              <a:rPr lang="en-US" dirty="0"/>
              <a:t>(</a:t>
            </a:r>
            <a:r>
              <a:rPr lang="en-US" i="1" dirty="0"/>
              <a:t>y</a:t>
            </a:r>
            <a:r>
              <a:rPr lang="en-US" dirty="0"/>
              <a:t>) </a:t>
            </a:r>
          </a:p>
          <a:p>
            <a:r>
              <a:rPr lang="en-US" dirty="0" err="1"/>
              <a:t>log</a:t>
            </a:r>
            <a:r>
              <a:rPr lang="en-US" i="1" baseline="-25000" dirty="0" err="1"/>
              <a:t>b</a:t>
            </a:r>
            <a:r>
              <a:rPr lang="en-US" dirty="0"/>
              <a:t>(</a:t>
            </a:r>
            <a:r>
              <a:rPr lang="en-US" i="1" dirty="0" err="1"/>
              <a:t>x</a:t>
            </a:r>
            <a:r>
              <a:rPr lang="en-US" i="1" baseline="30000" dirty="0" err="1"/>
              <a:t>y</a:t>
            </a:r>
            <a:r>
              <a:rPr lang="en-US" dirty="0"/>
              <a:t>) = </a:t>
            </a:r>
            <a:r>
              <a:rPr lang="en-US" i="1" dirty="0"/>
              <a:t>y</a:t>
            </a:r>
            <a:r>
              <a:rPr lang="en-US" dirty="0"/>
              <a:t> </a:t>
            </a:r>
            <a:r>
              <a:rPr lang="en-US" dirty="0" err="1"/>
              <a:t>log</a:t>
            </a:r>
            <a:r>
              <a:rPr lang="en-US" i="1" baseline="-25000" dirty="0" err="1"/>
              <a:t>b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</a:t>
            </a:r>
          </a:p>
          <a:p>
            <a:r>
              <a:rPr lang="en-US" dirty="0"/>
              <a:t>Base conversion:</a:t>
            </a:r>
          </a:p>
          <a:p>
            <a:pPr lvl="1"/>
            <a:r>
              <a:rPr lang="en-US" dirty="0" err="1"/>
              <a:t>log</a:t>
            </a:r>
            <a:r>
              <a:rPr lang="en-US" i="1" baseline="-25000" dirty="0" err="1"/>
              <a:t>b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dirty="0" err="1"/>
              <a:t>log</a:t>
            </a:r>
            <a:r>
              <a:rPr lang="en-US" i="1" baseline="-25000" dirty="0" err="1"/>
              <a:t>a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)/</a:t>
            </a:r>
            <a:r>
              <a:rPr lang="en-US" dirty="0" err="1"/>
              <a:t>log</a:t>
            </a:r>
            <a:r>
              <a:rPr lang="en-US" i="1" baseline="-25000" dirty="0" err="1"/>
              <a:t>a</a:t>
            </a:r>
            <a:r>
              <a:rPr lang="en-US" dirty="0"/>
              <a:t>(</a:t>
            </a:r>
            <a:r>
              <a:rPr lang="en-US" i="1" dirty="0"/>
              <a:t>b</a:t>
            </a:r>
            <a:r>
              <a:rPr lang="en-US" dirty="0"/>
              <a:t>)</a:t>
            </a:r>
          </a:p>
          <a:p>
            <a:r>
              <a:rPr lang="en-US" dirty="0"/>
              <a:t>As a consequence:</a:t>
            </a:r>
          </a:p>
          <a:p>
            <a:pPr lvl="1"/>
            <a:r>
              <a:rPr lang="en-US" dirty="0"/>
              <a:t>log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= log</a:t>
            </a:r>
            <a:r>
              <a:rPr lang="en-US" baseline="-25000" dirty="0"/>
              <a:t>10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)/</a:t>
            </a:r>
            <a:r>
              <a:rPr lang="en-US" i="1" dirty="0"/>
              <a:t>c</a:t>
            </a:r>
            <a:r>
              <a:rPr lang="en-US" baseline="-25000" dirty="0"/>
              <a:t>1</a:t>
            </a:r>
            <a:r>
              <a:rPr lang="en-US" dirty="0"/>
              <a:t> = log</a:t>
            </a:r>
            <a:r>
              <a:rPr lang="en-US" baseline="-25000" dirty="0"/>
              <a:t>100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)/</a:t>
            </a:r>
            <a:r>
              <a:rPr lang="en-US" i="1" dirty="0"/>
              <a:t>c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r>
              <a:rPr lang="en-US" dirty="0" err="1"/>
              <a:t>log</a:t>
            </a:r>
            <a:r>
              <a:rPr lang="en-US" i="1" baseline="-25000" dirty="0" err="1"/>
              <a:t>b</a:t>
            </a:r>
            <a:r>
              <a:rPr lang="en-US" dirty="0"/>
              <a:t>(n)/</a:t>
            </a:r>
            <a:r>
              <a:rPr lang="en-US" i="1" dirty="0"/>
              <a:t>c</a:t>
            </a:r>
            <a:r>
              <a:rPr lang="en-US" baseline="-25000" dirty="0"/>
              <a:t>3</a:t>
            </a:r>
            <a:r>
              <a:rPr lang="en-US" dirty="0"/>
              <a:t> for </a:t>
            </a:r>
            <a:r>
              <a:rPr lang="en-US" i="1" dirty="0"/>
              <a:t>b</a:t>
            </a:r>
            <a:r>
              <a:rPr lang="en-US" dirty="0"/>
              <a:t> &gt; 1</a:t>
            </a:r>
          </a:p>
          <a:p>
            <a:pPr lvl="1"/>
            <a:r>
              <a:rPr lang="en-US" dirty="0"/>
              <a:t>log</a:t>
            </a:r>
            <a:r>
              <a:rPr lang="en-US" baseline="-25000" dirty="0"/>
              <a:t>2</a:t>
            </a:r>
            <a:r>
              <a:rPr lang="en-US" i="1" dirty="0"/>
              <a:t>n</a:t>
            </a:r>
            <a:r>
              <a:rPr lang="en-US" dirty="0"/>
              <a:t> is O(log</a:t>
            </a:r>
            <a:r>
              <a:rPr lang="en-US" baseline="-25000" dirty="0"/>
              <a:t>10</a:t>
            </a:r>
            <a:r>
              <a:rPr lang="en-US" i="1" dirty="0"/>
              <a:t>n</a:t>
            </a:r>
            <a:r>
              <a:rPr lang="en-US" dirty="0"/>
              <a:t>) and O(log</a:t>
            </a:r>
            <a:r>
              <a:rPr lang="en-US" baseline="-25000" dirty="0"/>
              <a:t>100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and O(</a:t>
            </a:r>
            <a:r>
              <a:rPr lang="en-US" dirty="0" err="1"/>
              <a:t>log</a:t>
            </a:r>
            <a:r>
              <a:rPr lang="en-US" i="1" baseline="-25000" dirty="0" err="1"/>
              <a:t>b</a:t>
            </a:r>
            <a:r>
              <a:rPr lang="en-US" i="1" dirty="0" err="1"/>
              <a:t>n</a:t>
            </a:r>
            <a:r>
              <a:rPr lang="en-US" dirty="0"/>
              <a:t>) for </a:t>
            </a:r>
            <a:r>
              <a:rPr lang="en-US" i="1" dirty="0"/>
              <a:t>b</a:t>
            </a:r>
            <a:r>
              <a:rPr lang="en-US" dirty="0"/>
              <a:t> &gt; 1</a:t>
            </a:r>
          </a:p>
        </p:txBody>
      </p:sp>
    </p:spTree>
    <p:extLst>
      <p:ext uri="{BB962C8B-B14F-4D97-AF65-F5344CB8AC3E}">
        <p14:creationId xmlns:p14="http://schemas.microsoft.com/office/powerpoint/2010/main" val="53515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 one to the logarithm in a base and you'll get the number of digits you need to represent that number in that base</a:t>
            </a:r>
          </a:p>
          <a:p>
            <a:r>
              <a:rPr lang="en-US" dirty="0"/>
              <a:t>In other words, the log of a number is related to its </a:t>
            </a:r>
            <a:r>
              <a:rPr lang="en-US" b="1" dirty="0"/>
              <a:t>length</a:t>
            </a:r>
          </a:p>
          <a:p>
            <a:pPr lvl="1"/>
            <a:r>
              <a:rPr lang="en-US" dirty="0"/>
              <a:t>Even big numbers have small logs</a:t>
            </a:r>
          </a:p>
          <a:p>
            <a:r>
              <a:rPr lang="en-US" dirty="0"/>
              <a:t>If there's no subscript, log</a:t>
            </a:r>
            <a:r>
              <a:rPr lang="en-US" baseline="-25000" dirty="0"/>
              <a:t>10</a:t>
            </a:r>
            <a:r>
              <a:rPr lang="en-US" dirty="0"/>
              <a:t> is assumed in math world, but log</a:t>
            </a:r>
            <a:r>
              <a:rPr lang="en-US" baseline="-25000" dirty="0"/>
              <a:t>2</a:t>
            </a:r>
            <a:r>
              <a:rPr lang="en-US" dirty="0"/>
              <a:t> is assumed for CS</a:t>
            </a:r>
          </a:p>
          <a:p>
            <a:pPr lvl="1"/>
            <a:r>
              <a:rPr lang="en-US" dirty="0"/>
              <a:t>Also common is </a:t>
            </a:r>
            <a:r>
              <a:rPr lang="en-US" dirty="0" err="1"/>
              <a:t>ln</a:t>
            </a:r>
            <a:r>
              <a:rPr lang="en-US" dirty="0"/>
              <a:t>, the natural log, which is log</a:t>
            </a:r>
            <a:r>
              <a:rPr lang="en-US" baseline="-25000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4025072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is awesome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6324600" cy="4625609"/>
          </a:xfrm>
        </p:spPr>
        <p:txBody>
          <a:bodyPr>
            <a:normAutofit/>
          </a:bodyPr>
          <a:lstStyle/>
          <a:p>
            <a:r>
              <a:rPr lang="en-US" dirty="0"/>
              <a:t>As we said, the logarithm of the number is related to the number of digits you need to write it</a:t>
            </a:r>
          </a:p>
          <a:p>
            <a:r>
              <a:rPr lang="en-US" dirty="0"/>
              <a:t>That means that the log of a very large number is pretty small</a:t>
            </a:r>
          </a:p>
          <a:p>
            <a:r>
              <a:rPr lang="en-US" dirty="0"/>
              <a:t>An algorithm that runs in log </a:t>
            </a:r>
            <a:r>
              <a:rPr lang="en-US" b="1" i="1" dirty="0"/>
              <a:t>n</a:t>
            </a:r>
            <a:r>
              <a:rPr lang="en-US" dirty="0"/>
              <a:t> time is very fast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686275"/>
              </p:ext>
            </p:extLst>
          </p:nvPr>
        </p:nvGraphicFramePr>
        <p:xfrm>
          <a:off x="6934201" y="1905000"/>
          <a:ext cx="4800599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8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9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34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log</a:t>
                      </a:r>
                      <a:r>
                        <a:rPr lang="en-US" sz="2800" baseline="-250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log</a:t>
                      </a:r>
                      <a:r>
                        <a:rPr lang="en-US" sz="2800" baseline="-250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1,000,000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1,000,000,000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1,000,000,000,000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5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Oh, Big Omega, Big Theta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definition of Big Oh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and </a:t>
            </a:r>
            <a:r>
              <a:rPr lang="en-US" b="1" i="1" dirty="0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be two functions over integers</a:t>
            </a:r>
          </a:p>
          <a:p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</a:t>
            </a:r>
            <a:r>
              <a:rPr lang="en-US" b="1" i="1" dirty="0"/>
              <a:t>O</a:t>
            </a:r>
            <a:r>
              <a:rPr lang="en-US" dirty="0"/>
              <a:t>(</a:t>
            </a:r>
            <a:r>
              <a:rPr lang="en-US" b="1" i="1" dirty="0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)) if and only if</a:t>
            </a:r>
          </a:p>
          <a:p>
            <a:pPr lvl="1"/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≤ </a:t>
            </a:r>
            <a:r>
              <a:rPr lang="en-US" b="1" i="1" dirty="0" err="1"/>
              <a:t>c</a:t>
            </a:r>
            <a:r>
              <a:rPr lang="en-US" dirty="0" err="1"/>
              <a:t>∙</a:t>
            </a:r>
            <a:r>
              <a:rPr lang="en-US" b="1" i="1" dirty="0" err="1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for all </a:t>
            </a:r>
            <a:r>
              <a:rPr lang="en-US" b="1" i="1" dirty="0"/>
              <a:t>n</a:t>
            </a:r>
            <a:r>
              <a:rPr lang="en-US" dirty="0"/>
              <a:t> &gt; </a:t>
            </a:r>
            <a:r>
              <a:rPr lang="en-US" b="1" i="1" dirty="0"/>
              <a:t>N</a:t>
            </a:r>
          </a:p>
          <a:p>
            <a:pPr lvl="1"/>
            <a:r>
              <a:rPr lang="en-US" dirty="0"/>
              <a:t>for </a:t>
            </a:r>
            <a:r>
              <a:rPr lang="en-US" b="1" dirty="0"/>
              <a:t>some</a:t>
            </a:r>
            <a:r>
              <a:rPr lang="en-US" dirty="0"/>
              <a:t> positive real numbers </a:t>
            </a:r>
            <a:r>
              <a:rPr lang="en-US" b="1" i="1" dirty="0"/>
              <a:t>c</a:t>
            </a:r>
            <a:r>
              <a:rPr lang="en-US" dirty="0"/>
              <a:t> and </a:t>
            </a:r>
            <a:r>
              <a:rPr lang="en-US" b="1" i="1" dirty="0"/>
              <a:t>N</a:t>
            </a:r>
          </a:p>
          <a:p>
            <a:r>
              <a:rPr lang="en-US" dirty="0"/>
              <a:t>In other words, past some arbitrary point, with some arbitrary scaling factor, </a:t>
            </a:r>
            <a:r>
              <a:rPr lang="en-US" b="1" i="1" dirty="0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always bigger</a:t>
            </a:r>
          </a:p>
        </p:txBody>
      </p:sp>
    </p:spTree>
    <p:extLst>
      <p:ext uri="{BB962C8B-B14F-4D97-AF65-F5344CB8AC3E}">
        <p14:creationId xmlns:p14="http://schemas.microsoft.com/office/powerpoint/2010/main" val="403060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kinds of bounds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We've been sloppy so far, saying that something is </a:t>
            </a:r>
            <a:r>
              <a:rPr lang="en-US" b="1" dirty="0"/>
              <a:t>O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when its running time is proportional to </a:t>
            </a:r>
            <a:r>
              <a:rPr lang="en-US" b="1" i="1" dirty="0"/>
              <a:t>n</a:t>
            </a:r>
          </a:p>
          <a:p>
            <a:r>
              <a:rPr lang="en-US" dirty="0"/>
              <a:t>Big Oh is actually an </a:t>
            </a:r>
            <a:r>
              <a:rPr lang="en-US" b="1" dirty="0"/>
              <a:t>upper bound</a:t>
            </a:r>
            <a:r>
              <a:rPr lang="en-US" dirty="0"/>
              <a:t>, meaning that something whose running time is proportional to </a:t>
            </a:r>
            <a:r>
              <a:rPr lang="en-US" b="1" i="1" dirty="0"/>
              <a:t>n  </a:t>
            </a:r>
            <a:r>
              <a:rPr lang="en-US" dirty="0"/>
              <a:t>(like 42</a:t>
            </a:r>
            <a:r>
              <a:rPr lang="en-US" b="1" i="1" dirty="0"/>
              <a:t>n</a:t>
            </a:r>
            <a:r>
              <a:rPr lang="en-US" dirty="0"/>
              <a:t> + 7)</a:t>
            </a:r>
            <a:endParaRPr lang="en-US" b="1" i="1" dirty="0"/>
          </a:p>
          <a:p>
            <a:pPr lvl="1"/>
            <a:r>
              <a:rPr lang="en-US" dirty="0"/>
              <a:t>Is </a:t>
            </a:r>
            <a:r>
              <a:rPr lang="en-US" b="1" dirty="0"/>
              <a:t>O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But is also </a:t>
            </a:r>
            <a:r>
              <a:rPr lang="en-US" b="1" dirty="0"/>
              <a:t>O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And is also </a:t>
            </a:r>
            <a:r>
              <a:rPr lang="en-US" b="1" dirty="0"/>
              <a:t>O</a:t>
            </a:r>
            <a:r>
              <a:rPr lang="en-US" dirty="0"/>
              <a:t>(2</a:t>
            </a:r>
            <a:r>
              <a:rPr lang="en-US" b="1" i="1" baseline="30000" dirty="0"/>
              <a:t>n</a:t>
            </a:r>
            <a:r>
              <a:rPr lang="en-US" dirty="0"/>
              <a:t>)</a:t>
            </a:r>
          </a:p>
          <a:p>
            <a:r>
              <a:rPr lang="en-US" dirty="0"/>
              <a:t>If the running time of something is actually proportional to </a:t>
            </a:r>
            <a:r>
              <a:rPr lang="en-US" b="1" i="1" dirty="0"/>
              <a:t>n</a:t>
            </a:r>
            <a:r>
              <a:rPr lang="en-US" dirty="0"/>
              <a:t>, we should say it's </a:t>
            </a:r>
            <a:r>
              <a:rPr lang="el-GR" b="1" dirty="0"/>
              <a:t>Θ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  <a:p>
            <a:r>
              <a:rPr lang="en-US" dirty="0"/>
              <a:t>We often use Big Oh because it's easier to find an upper bound than to get a tight bound</a:t>
            </a:r>
          </a:p>
        </p:txBody>
      </p:sp>
    </p:spTree>
    <p:extLst>
      <p:ext uri="{BB962C8B-B14F-4D97-AF65-F5344CB8AC3E}">
        <p14:creationId xmlns:p14="http://schemas.microsoft.com/office/powerpoint/2010/main" val="234300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Java Collections Framework (JCF)</a:t>
            </a:r>
          </a:p>
          <a:p>
            <a:r>
              <a:rPr lang="en-US" dirty="0"/>
              <a:t>Computational complexity</a:t>
            </a:r>
          </a:p>
          <a:p>
            <a:r>
              <a:rPr lang="en-US" dirty="0"/>
              <a:t>Big Oh notation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All three are useful measures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</a:t>
            </a:r>
            <a:r>
              <a:rPr lang="en-US" i="1" dirty="0"/>
              <a:t> </a:t>
            </a:r>
            <a:r>
              <a:rPr lang="en-US" dirty="0"/>
              <a:t>establishes an upper bound</a:t>
            </a:r>
            <a:endParaRPr lang="en-US" i="1" dirty="0"/>
          </a:p>
          <a:p>
            <a:pPr lvl="1"/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</a:t>
            </a:r>
            <a:r>
              <a:rPr lang="en-US" b="1" dirty="0"/>
              <a:t>O</a:t>
            </a:r>
            <a:r>
              <a:rPr lang="en-US" dirty="0"/>
              <a:t>(</a:t>
            </a:r>
            <a:r>
              <a:rPr lang="en-US" b="1" i="1" dirty="0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)) if there exist positive numbers </a:t>
            </a:r>
            <a:r>
              <a:rPr lang="en-US" b="1" i="1" dirty="0"/>
              <a:t>c</a:t>
            </a:r>
            <a:r>
              <a:rPr lang="en-US" dirty="0"/>
              <a:t> and </a:t>
            </a:r>
            <a:r>
              <a:rPr lang="en-US" b="1" i="1" dirty="0"/>
              <a:t>N</a:t>
            </a:r>
            <a:r>
              <a:rPr lang="en-US" dirty="0"/>
              <a:t> such that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≤ </a:t>
            </a:r>
            <a:r>
              <a:rPr lang="en-US" b="1" i="1" dirty="0"/>
              <a:t>cg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for all </a:t>
            </a:r>
            <a:r>
              <a:rPr lang="en-US" b="1" i="1" dirty="0"/>
              <a:t>n</a:t>
            </a:r>
            <a:r>
              <a:rPr lang="en-US" dirty="0"/>
              <a:t> ≥ </a:t>
            </a:r>
            <a:r>
              <a:rPr lang="en-US" b="1" i="1" dirty="0"/>
              <a:t>N</a:t>
            </a:r>
          </a:p>
          <a:p>
            <a:r>
              <a:rPr lang="el-GR" b="1" dirty="0"/>
              <a:t>Ω</a:t>
            </a:r>
            <a:r>
              <a:rPr lang="en-US" i="1" dirty="0"/>
              <a:t> </a:t>
            </a:r>
            <a:r>
              <a:rPr lang="en-US" dirty="0"/>
              <a:t>establishes a lower bound</a:t>
            </a:r>
            <a:endParaRPr lang="en-US" i="1" dirty="0"/>
          </a:p>
          <a:p>
            <a:pPr lvl="1"/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</a:t>
            </a:r>
            <a:r>
              <a:rPr lang="el-GR" b="1" dirty="0"/>
              <a:t>Ω</a:t>
            </a:r>
            <a:r>
              <a:rPr lang="en-US" dirty="0"/>
              <a:t>(</a:t>
            </a:r>
            <a:r>
              <a:rPr lang="en-US" b="1" i="1" dirty="0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)) if there exist positive numbers </a:t>
            </a:r>
            <a:r>
              <a:rPr lang="en-US" b="1" i="1" dirty="0"/>
              <a:t>c</a:t>
            </a:r>
            <a:r>
              <a:rPr lang="en-US" dirty="0"/>
              <a:t> and </a:t>
            </a:r>
            <a:r>
              <a:rPr lang="en-US" b="1" i="1" dirty="0"/>
              <a:t>N</a:t>
            </a:r>
            <a:r>
              <a:rPr lang="en-US" dirty="0"/>
              <a:t> such that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≥ </a:t>
            </a:r>
            <a:r>
              <a:rPr lang="en-US" b="1" i="1" dirty="0"/>
              <a:t>cg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for all </a:t>
            </a:r>
            <a:r>
              <a:rPr lang="en-US" b="1" i="1" dirty="0"/>
              <a:t>n</a:t>
            </a:r>
            <a:r>
              <a:rPr lang="en-US" dirty="0"/>
              <a:t> ≥ </a:t>
            </a:r>
            <a:r>
              <a:rPr lang="en-US" b="1" i="1" dirty="0"/>
              <a:t>N</a:t>
            </a:r>
          </a:p>
          <a:p>
            <a:r>
              <a:rPr lang="el-GR" b="1" dirty="0"/>
              <a:t>Θ</a:t>
            </a:r>
            <a:r>
              <a:rPr lang="en-US" i="1" dirty="0"/>
              <a:t> </a:t>
            </a:r>
            <a:r>
              <a:rPr lang="en-US" dirty="0"/>
              <a:t>establishes a tight bound</a:t>
            </a:r>
            <a:endParaRPr lang="en-US" i="1" dirty="0"/>
          </a:p>
          <a:p>
            <a:pPr lvl="1"/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</a:t>
            </a:r>
            <a:r>
              <a:rPr lang="el-GR" b="1" dirty="0"/>
              <a:t>Θ</a:t>
            </a:r>
            <a:r>
              <a:rPr lang="en-US" dirty="0"/>
              <a:t>(</a:t>
            </a:r>
            <a:r>
              <a:rPr lang="en-US" b="1" i="1" dirty="0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)) if there exist positive numbers </a:t>
            </a:r>
            <a:r>
              <a:rPr lang="en-US" b="1" i="1" dirty="0"/>
              <a:t>c</a:t>
            </a:r>
            <a:r>
              <a:rPr lang="en-US" baseline="-25000" dirty="0"/>
              <a:t>1</a:t>
            </a:r>
            <a:r>
              <a:rPr lang="en-US" i="1" dirty="0"/>
              <a:t>,</a:t>
            </a:r>
            <a:r>
              <a:rPr lang="en-US" b="1" i="1" dirty="0"/>
              <a:t>c</a:t>
            </a:r>
            <a:r>
              <a:rPr lang="en-US" baseline="-25000" dirty="0"/>
              <a:t>2</a:t>
            </a:r>
            <a:r>
              <a:rPr lang="en-US" dirty="0"/>
              <a:t> and </a:t>
            </a:r>
            <a:r>
              <a:rPr lang="en-US" b="1" i="1" dirty="0"/>
              <a:t>N</a:t>
            </a:r>
            <a:r>
              <a:rPr lang="en-US" dirty="0"/>
              <a:t> such that </a:t>
            </a:r>
            <a:r>
              <a:rPr lang="en-US" b="1" i="1" dirty="0"/>
              <a:t>c</a:t>
            </a:r>
            <a:r>
              <a:rPr lang="en-US" baseline="-25000" dirty="0"/>
              <a:t>1</a:t>
            </a:r>
            <a:r>
              <a:rPr lang="en-US" b="1" i="1" dirty="0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≤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≤ </a:t>
            </a:r>
            <a:r>
              <a:rPr lang="en-US" b="1" i="1" dirty="0"/>
              <a:t>c</a:t>
            </a:r>
            <a:r>
              <a:rPr lang="en-US" baseline="-25000" dirty="0"/>
              <a:t>2</a:t>
            </a:r>
            <a:r>
              <a:rPr lang="en-US" b="1" i="1" dirty="0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for all </a:t>
            </a:r>
            <a:r>
              <a:rPr lang="en-US" b="1" i="1" dirty="0"/>
              <a:t>n</a:t>
            </a:r>
            <a:r>
              <a:rPr lang="en-US" dirty="0"/>
              <a:t> ≥ </a:t>
            </a:r>
            <a:r>
              <a:rPr lang="en-US" b="1" i="1" dirty="0"/>
              <a:t>N</a:t>
            </a:r>
          </a:p>
          <a:p>
            <a:pPr lvl="1"/>
            <a:endParaRPr lang="en-US" i="1" dirty="0"/>
          </a:p>
          <a:p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Tight bounds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</a:t>
            </a:r>
            <a:r>
              <a:rPr lang="en-US" dirty="0"/>
              <a:t> and </a:t>
            </a:r>
            <a:r>
              <a:rPr lang="el-GR" b="1" dirty="0"/>
              <a:t>Ω</a:t>
            </a:r>
            <a:r>
              <a:rPr lang="en-US" dirty="0"/>
              <a:t> have a one-to-many relationship with functions</a:t>
            </a:r>
          </a:p>
          <a:p>
            <a:pPr lvl="1"/>
            <a:r>
              <a:rPr lang="en-US" dirty="0"/>
              <a:t>4</a:t>
            </a:r>
            <a:r>
              <a:rPr lang="en-US" b="1" i="1" dirty="0"/>
              <a:t>n</a:t>
            </a:r>
            <a:r>
              <a:rPr lang="en-US" baseline="30000" dirty="0"/>
              <a:t>2</a:t>
            </a:r>
            <a:r>
              <a:rPr lang="en-US" dirty="0"/>
              <a:t>+ 3 is </a:t>
            </a:r>
            <a:r>
              <a:rPr lang="en-US" b="1" dirty="0"/>
              <a:t>O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baseline="30000" dirty="0"/>
              <a:t>2</a:t>
            </a:r>
            <a:r>
              <a:rPr lang="en-US" dirty="0"/>
              <a:t>) but it is also </a:t>
            </a:r>
            <a:r>
              <a:rPr lang="en-US" b="1" dirty="0"/>
              <a:t>O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baseline="30000" dirty="0"/>
              <a:t>3</a:t>
            </a:r>
            <a:r>
              <a:rPr lang="en-US" dirty="0"/>
              <a:t>) and </a:t>
            </a:r>
            <a:r>
              <a:rPr lang="en-US" b="1" dirty="0"/>
              <a:t>O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baseline="30000" dirty="0"/>
              <a:t>4</a:t>
            </a:r>
            <a:r>
              <a:rPr lang="en-US" dirty="0"/>
              <a:t> log 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6</a:t>
            </a:r>
            <a:r>
              <a:rPr lang="en-US" b="1" i="1" dirty="0"/>
              <a:t>n</a:t>
            </a:r>
            <a:r>
              <a:rPr lang="en-US" dirty="0"/>
              <a:t> log </a:t>
            </a:r>
            <a:r>
              <a:rPr lang="en-US" b="1" i="1" dirty="0"/>
              <a:t>n</a:t>
            </a:r>
            <a:r>
              <a:rPr lang="en-US" i="1" dirty="0"/>
              <a:t> </a:t>
            </a:r>
            <a:r>
              <a:rPr lang="en-US" dirty="0"/>
              <a:t>is </a:t>
            </a:r>
            <a:r>
              <a:rPr lang="el-GR" b="1" dirty="0"/>
              <a:t>Ω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 log </a:t>
            </a:r>
            <a:r>
              <a:rPr lang="en-US" b="1" i="1" dirty="0"/>
              <a:t>n</a:t>
            </a:r>
            <a:r>
              <a:rPr lang="en-US" dirty="0"/>
              <a:t>) but it is also </a:t>
            </a:r>
            <a:r>
              <a:rPr lang="el-GR" b="1" dirty="0"/>
              <a:t>Ω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  <a:p>
            <a:r>
              <a:rPr lang="el-GR" b="1" dirty="0"/>
              <a:t>Θ</a:t>
            </a:r>
            <a:r>
              <a:rPr lang="en-US" dirty="0"/>
              <a:t> is one-to-many as well, but it has a much tighter bound</a:t>
            </a:r>
          </a:p>
          <a:p>
            <a:r>
              <a:rPr lang="en-US" dirty="0"/>
              <a:t>Sometimes it's hard to find </a:t>
            </a:r>
            <a:r>
              <a:rPr lang="el-GR" b="1" dirty="0"/>
              <a:t>Θ</a:t>
            </a:r>
            <a:endParaRPr lang="en-US" b="1" dirty="0"/>
          </a:p>
          <a:p>
            <a:pPr lvl="1"/>
            <a:r>
              <a:rPr lang="en-US" dirty="0"/>
              <a:t>Upper bounding isn't too hard, but lower bounding is difficult for many real problems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82930" indent="-514350">
              <a:buFont typeface="+mj-lt"/>
              <a:buAutoNum type="arabicPeriod"/>
            </a:pPr>
            <a:r>
              <a:rPr lang="en-US" dirty="0"/>
              <a:t>If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</a:t>
            </a:r>
            <a:r>
              <a:rPr lang="en-US" b="1" dirty="0"/>
              <a:t>O</a:t>
            </a:r>
            <a:r>
              <a:rPr lang="en-US" dirty="0"/>
              <a:t>(</a:t>
            </a:r>
            <a:r>
              <a:rPr lang="en-US" b="1" i="1" dirty="0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)) and </a:t>
            </a:r>
            <a:r>
              <a:rPr lang="en-US" b="1" i="1" dirty="0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</a:t>
            </a:r>
            <a:r>
              <a:rPr lang="en-US" b="1" dirty="0"/>
              <a:t>O</a:t>
            </a:r>
            <a:r>
              <a:rPr lang="en-US" dirty="0"/>
              <a:t>(</a:t>
            </a:r>
            <a:r>
              <a:rPr lang="en-US" b="1" i="1" dirty="0"/>
              <a:t>h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)), then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</a:t>
            </a:r>
            <a:r>
              <a:rPr lang="en-US" b="1" dirty="0"/>
              <a:t>O</a:t>
            </a:r>
            <a:r>
              <a:rPr lang="en-US" dirty="0"/>
              <a:t>(</a:t>
            </a:r>
            <a:r>
              <a:rPr lang="en-US" b="1" i="1" dirty="0"/>
              <a:t>h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))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If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</a:t>
            </a:r>
            <a:r>
              <a:rPr lang="en-US" b="1" dirty="0"/>
              <a:t>O</a:t>
            </a:r>
            <a:r>
              <a:rPr lang="en-US" dirty="0"/>
              <a:t>(</a:t>
            </a:r>
            <a:r>
              <a:rPr lang="en-US" b="1" i="1" dirty="0"/>
              <a:t>h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)) and </a:t>
            </a:r>
            <a:r>
              <a:rPr lang="en-US" b="1" i="1" dirty="0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</a:t>
            </a:r>
            <a:r>
              <a:rPr lang="en-US" b="1" dirty="0"/>
              <a:t>O</a:t>
            </a:r>
            <a:r>
              <a:rPr lang="en-US" dirty="0"/>
              <a:t>(</a:t>
            </a:r>
            <a:r>
              <a:rPr lang="en-US" b="1" i="1" dirty="0"/>
              <a:t>h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)), then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+ </a:t>
            </a:r>
            <a:r>
              <a:rPr lang="en-US" b="1" i="1" dirty="0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</a:t>
            </a:r>
            <a:r>
              <a:rPr lang="en-US" b="1" dirty="0"/>
              <a:t>O</a:t>
            </a:r>
            <a:r>
              <a:rPr lang="en-US" dirty="0"/>
              <a:t>(</a:t>
            </a:r>
            <a:r>
              <a:rPr lang="en-US" b="1" i="1" dirty="0"/>
              <a:t>h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))</a:t>
            </a:r>
          </a:p>
          <a:p>
            <a:pPr marL="582930" indent="-514350">
              <a:buFont typeface="+mj-lt"/>
              <a:buAutoNum type="arabicPeriod"/>
            </a:pPr>
            <a:r>
              <a:rPr lang="en-US" b="1" i="1" dirty="0" err="1"/>
              <a:t>an</a:t>
            </a:r>
            <a:r>
              <a:rPr lang="en-US" b="1" i="1" baseline="30000" dirty="0" err="1"/>
              <a:t>k</a:t>
            </a:r>
            <a:r>
              <a:rPr lang="en-US" dirty="0"/>
              <a:t> is </a:t>
            </a:r>
            <a:r>
              <a:rPr lang="en-US" b="1" dirty="0"/>
              <a:t>O</a:t>
            </a:r>
            <a:r>
              <a:rPr lang="en-US" dirty="0"/>
              <a:t>(</a:t>
            </a:r>
            <a:r>
              <a:rPr lang="en-US" b="1" i="1" dirty="0" err="1"/>
              <a:t>n</a:t>
            </a:r>
            <a:r>
              <a:rPr lang="en-US" b="1" i="1" baseline="30000" dirty="0" err="1"/>
              <a:t>k</a:t>
            </a:r>
            <a:r>
              <a:rPr lang="en-US" dirty="0"/>
              <a:t>)</a:t>
            </a:r>
          </a:p>
          <a:p>
            <a:pPr marL="582930" indent="-514350">
              <a:buFont typeface="+mj-lt"/>
              <a:buAutoNum type="arabicPeriod"/>
            </a:pPr>
            <a:r>
              <a:rPr lang="en-US" b="1" i="1" dirty="0" err="1"/>
              <a:t>n</a:t>
            </a:r>
            <a:r>
              <a:rPr lang="en-US" b="1" i="1" baseline="30000" dirty="0" err="1"/>
              <a:t>k</a:t>
            </a:r>
            <a:r>
              <a:rPr lang="en-US" dirty="0"/>
              <a:t> is </a:t>
            </a:r>
            <a:r>
              <a:rPr lang="en-US" b="1" dirty="0"/>
              <a:t>O</a:t>
            </a:r>
            <a:r>
              <a:rPr lang="en-US" dirty="0"/>
              <a:t>(</a:t>
            </a:r>
            <a:r>
              <a:rPr lang="en-US" b="1" i="1" dirty="0" err="1"/>
              <a:t>n</a:t>
            </a:r>
            <a:r>
              <a:rPr lang="en-US" b="1" i="1" baseline="30000" dirty="0" err="1"/>
              <a:t>k</a:t>
            </a:r>
            <a:r>
              <a:rPr lang="en-US" baseline="30000" dirty="0" err="1"/>
              <a:t>+</a:t>
            </a:r>
            <a:r>
              <a:rPr lang="en-US" b="1" i="1" baseline="30000" dirty="0" err="1"/>
              <a:t>j</a:t>
            </a:r>
            <a:r>
              <a:rPr lang="en-US" dirty="0"/>
              <a:t>), for any positive </a:t>
            </a:r>
            <a:r>
              <a:rPr lang="en-US" b="1" i="1" dirty="0"/>
              <a:t>j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If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</a:t>
            </a:r>
            <a:r>
              <a:rPr lang="en-US" b="1" i="1" dirty="0"/>
              <a:t>cg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), then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</a:t>
            </a:r>
            <a:r>
              <a:rPr lang="en-US" b="1" dirty="0"/>
              <a:t>O</a:t>
            </a:r>
            <a:r>
              <a:rPr lang="en-US" dirty="0"/>
              <a:t>(</a:t>
            </a:r>
            <a:r>
              <a:rPr lang="en-US" b="1" i="1" dirty="0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))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err="1"/>
              <a:t>log</a:t>
            </a:r>
            <a:r>
              <a:rPr lang="en-US" b="1" i="1" baseline="-25000" dirty="0" err="1"/>
              <a:t>a</a:t>
            </a:r>
            <a:r>
              <a:rPr lang="en-US" dirty="0"/>
              <a:t> </a:t>
            </a:r>
            <a:r>
              <a:rPr lang="en-US" b="1" i="1" dirty="0"/>
              <a:t>n</a:t>
            </a:r>
            <a:r>
              <a:rPr lang="en-US" dirty="0"/>
              <a:t> is </a:t>
            </a:r>
            <a:r>
              <a:rPr lang="en-US" b="1" dirty="0"/>
              <a:t>O</a:t>
            </a:r>
            <a:r>
              <a:rPr lang="en-US" dirty="0"/>
              <a:t>(</a:t>
            </a:r>
            <a:r>
              <a:rPr lang="en-US" dirty="0" err="1"/>
              <a:t>log</a:t>
            </a:r>
            <a:r>
              <a:rPr lang="en-US" b="1" i="1" baseline="-25000" dirty="0" err="1"/>
              <a:t>b</a:t>
            </a:r>
            <a:r>
              <a:rPr lang="en-US" dirty="0"/>
              <a:t> </a:t>
            </a:r>
            <a:r>
              <a:rPr lang="en-US" b="1" i="1" dirty="0"/>
              <a:t>n</a:t>
            </a:r>
            <a:r>
              <a:rPr lang="en-US" dirty="0"/>
              <a:t>) for integers </a:t>
            </a:r>
            <a:r>
              <a:rPr lang="en-US" b="1" i="1" dirty="0"/>
              <a:t>a</a:t>
            </a:r>
            <a:r>
              <a:rPr lang="en-US" dirty="0"/>
              <a:t> and </a:t>
            </a:r>
            <a:r>
              <a:rPr lang="en-US" b="1" i="1" dirty="0"/>
              <a:t>b</a:t>
            </a:r>
            <a:r>
              <a:rPr lang="en-US" dirty="0"/>
              <a:t> &gt; 1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err="1"/>
              <a:t>log</a:t>
            </a:r>
            <a:r>
              <a:rPr lang="en-US" b="1" i="1" baseline="-25000" dirty="0" err="1"/>
              <a:t>a</a:t>
            </a:r>
            <a:r>
              <a:rPr lang="en-US" dirty="0"/>
              <a:t> </a:t>
            </a:r>
            <a:r>
              <a:rPr lang="en-US" b="1" i="1" dirty="0"/>
              <a:t>n</a:t>
            </a:r>
            <a:r>
              <a:rPr lang="en-US" dirty="0"/>
              <a:t> is </a:t>
            </a:r>
            <a:r>
              <a:rPr lang="en-US" b="1" dirty="0"/>
              <a:t>O</a:t>
            </a:r>
            <a:r>
              <a:rPr lang="en-US" dirty="0"/>
              <a:t>(</a:t>
            </a:r>
            <a:r>
              <a:rPr lang="en-US" b="1" i="1" dirty="0" err="1"/>
              <a:t>n</a:t>
            </a:r>
            <a:r>
              <a:rPr lang="en-US" b="1" i="1" baseline="30000" dirty="0" err="1"/>
              <a:t>k</a:t>
            </a:r>
            <a:r>
              <a:rPr lang="en-US" dirty="0"/>
              <a:t>) for integer </a:t>
            </a:r>
            <a:r>
              <a:rPr lang="en-US" b="1" i="1" dirty="0"/>
              <a:t>a</a:t>
            </a:r>
            <a:r>
              <a:rPr lang="en-US" dirty="0"/>
              <a:t> &gt; 1 and real </a:t>
            </a:r>
            <a:r>
              <a:rPr lang="en-US" b="1" i="1" dirty="0"/>
              <a:t>k</a:t>
            </a:r>
            <a:r>
              <a:rPr lang="en-US" dirty="0"/>
              <a:t> &gt; 0</a:t>
            </a:r>
          </a:p>
          <a:p>
            <a:pPr marL="582930" indent="-514350">
              <a:buFont typeface="+mj-lt"/>
              <a:buAutoNum type="arabicPeriod"/>
            </a:pPr>
            <a:endParaRPr lang="en-US" dirty="0"/>
          </a:p>
          <a:p>
            <a:pPr marL="58293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Implement binary search</a:t>
            </a:r>
          </a:p>
          <a:p>
            <a:r>
              <a:rPr lang="en-US" dirty="0"/>
              <a:t>How much time does a binary search take at most?</a:t>
            </a:r>
          </a:p>
          <a:p>
            <a:r>
              <a:rPr lang="en-US" dirty="0"/>
              <a:t>What about at least?</a:t>
            </a:r>
          </a:p>
          <a:p>
            <a:r>
              <a:rPr lang="en-US" dirty="0"/>
              <a:t>What about on average, assuming that the value is in the list?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 a tight bound for </a:t>
            </a:r>
            <a:r>
              <a:rPr lang="en-US" b="1" i="1" dirty="0"/>
              <a:t>n</a:t>
            </a:r>
            <a:r>
              <a:rPr lang="en-US" baseline="30000" dirty="0"/>
              <a:t>1.1</a:t>
            </a:r>
            <a:r>
              <a:rPr lang="en-US" dirty="0"/>
              <a:t> + </a:t>
            </a:r>
            <a:r>
              <a:rPr lang="en-US" b="1" i="1" dirty="0"/>
              <a:t>n</a:t>
            </a:r>
            <a:r>
              <a:rPr lang="en-US" dirty="0"/>
              <a:t> log </a:t>
            </a:r>
            <a:r>
              <a:rPr lang="en-US" b="1" i="1" dirty="0"/>
              <a:t>n</a:t>
            </a:r>
            <a:endParaRPr lang="en-US" dirty="0"/>
          </a:p>
          <a:p>
            <a:r>
              <a:rPr lang="en-US" dirty="0"/>
              <a:t>Give a tight bound for 2</a:t>
            </a:r>
            <a:r>
              <a:rPr lang="en-US" b="1" i="1" baseline="30000" dirty="0"/>
              <a:t>n</a:t>
            </a:r>
            <a:r>
              <a:rPr lang="en-US" baseline="30000" dirty="0"/>
              <a:t> + </a:t>
            </a:r>
            <a:r>
              <a:rPr lang="en-US" b="1" i="1" baseline="30000" dirty="0"/>
              <a:t>a</a:t>
            </a:r>
            <a:r>
              <a:rPr lang="en-US" dirty="0"/>
              <a:t> where </a:t>
            </a:r>
            <a:r>
              <a:rPr lang="en-US" b="1" i="1" dirty="0"/>
              <a:t>a</a:t>
            </a:r>
            <a:r>
              <a:rPr lang="en-US" dirty="0"/>
              <a:t> is a constant</a:t>
            </a:r>
          </a:p>
          <a:p>
            <a:r>
              <a:rPr lang="en-US" dirty="0"/>
              <a:t>Give functions </a:t>
            </a:r>
            <a:r>
              <a:rPr lang="en-US" b="1" i="1" dirty="0"/>
              <a:t>f</a:t>
            </a:r>
            <a:r>
              <a:rPr lang="en-US" baseline="-25000" dirty="0"/>
              <a:t>1</a:t>
            </a:r>
            <a:r>
              <a:rPr lang="en-US" dirty="0"/>
              <a:t> and </a:t>
            </a:r>
            <a:r>
              <a:rPr lang="en-US" b="1" i="1" dirty="0"/>
              <a:t>f</a:t>
            </a:r>
            <a:r>
              <a:rPr lang="en-US" baseline="-25000" dirty="0"/>
              <a:t>2</a:t>
            </a:r>
            <a:r>
              <a:rPr lang="en-US" dirty="0"/>
              <a:t> such that </a:t>
            </a:r>
            <a:r>
              <a:rPr lang="en-US" b="1" i="1" dirty="0"/>
              <a:t>f</a:t>
            </a:r>
            <a:r>
              <a:rPr lang="en-US" baseline="-25000" dirty="0"/>
              <a:t>1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and </a:t>
            </a:r>
            <a:r>
              <a:rPr lang="en-US" b="1" i="1" dirty="0"/>
              <a:t>f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are O(</a:t>
            </a:r>
            <a:r>
              <a:rPr lang="en-US" b="1" i="1" dirty="0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)) but </a:t>
            </a:r>
            <a:r>
              <a:rPr lang="en-US" b="1" i="1" dirty="0"/>
              <a:t>f</a:t>
            </a:r>
            <a:r>
              <a:rPr lang="en-US" baseline="-25000" dirty="0"/>
              <a:t>1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not O(</a:t>
            </a:r>
            <a:r>
              <a:rPr lang="en-US" b="1" i="1" dirty="0"/>
              <a:t>f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293870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3DA34-9695-4E05-939E-3D6E5A926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900B90-16F7-4D4C-9A15-ADDBD083C2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16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Abstract data types (ADTs)</a:t>
            </a:r>
          </a:p>
          <a:p>
            <a:r>
              <a:rPr lang="en-US" dirty="0"/>
              <a:t>Bags and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B19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27DF754-E9C7-4545-B6E8-1318043134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7718" y="2138361"/>
            <a:ext cx="2533650" cy="258127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059B5E8-793A-4913-A072-FE3AD9D83822}"/>
              </a:ext>
            </a:extLst>
          </p:cNvPr>
          <p:cNvSpPr/>
          <p:nvPr/>
        </p:nvSpPr>
        <p:spPr>
          <a:xfrm>
            <a:off x="6676487" y="1059257"/>
            <a:ext cx="4238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SCAN the QR CODE to REGISTER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18A620-5219-4158-9C92-DB8B4E5058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415" y="204787"/>
            <a:ext cx="5381625" cy="644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70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section 1.3</a:t>
            </a:r>
          </a:p>
          <a:p>
            <a:r>
              <a:rPr lang="en-US" dirty="0"/>
              <a:t>Finish Assignment 1</a:t>
            </a:r>
          </a:p>
          <a:p>
            <a:pPr lvl="1"/>
            <a:r>
              <a:rPr lang="en-US" dirty="0"/>
              <a:t>Due tonight by midnight!</a:t>
            </a:r>
          </a:p>
          <a:p>
            <a:r>
              <a:rPr lang="en-US" dirty="0"/>
              <a:t>Start Assignment 2</a:t>
            </a:r>
          </a:p>
          <a:p>
            <a:pPr lvl="1"/>
            <a:r>
              <a:rPr lang="en-US" dirty="0"/>
              <a:t>Due next Friday by midnight</a:t>
            </a:r>
          </a:p>
          <a:p>
            <a:r>
              <a:rPr lang="en-US" dirty="0"/>
              <a:t>Keep working on Project 1</a:t>
            </a:r>
          </a:p>
          <a:p>
            <a:pPr lvl="1"/>
            <a:r>
              <a:rPr lang="en-US" dirty="0"/>
              <a:t>Due Friday, September 20 by midnight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01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17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the running time?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828800"/>
            <a:ext cx="10972800" cy="2819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600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count = 0;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3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sz="3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 += 2)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 j = 0; j &lt; n; j += 3)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600" b="1" dirty="0">
                <a:latin typeface="Courier New" pitchFamily="49" charset="0"/>
                <a:cs typeface="Courier New" pitchFamily="49" charset="0"/>
              </a:rPr>
              <a:t>		count++;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5179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the running time?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828800"/>
            <a:ext cx="10972800" cy="4648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count = 0;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&lt; n; ++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2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j = 0; j &lt; n; ++j)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32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(j == n - 1)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= n;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		count++;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8263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Hierarchy of complexities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1272809"/>
          </a:xfrm>
        </p:spPr>
        <p:txBody>
          <a:bodyPr>
            <a:normAutofit/>
          </a:bodyPr>
          <a:lstStyle/>
          <a:p>
            <a:r>
              <a:rPr lang="en-US" dirty="0"/>
              <a:t>Here is a table of several different complexity measures, in ascending order, with their functions evaluated at </a:t>
            </a:r>
            <a:r>
              <a:rPr lang="en-US" b="1" i="1" dirty="0"/>
              <a:t>n</a:t>
            </a:r>
            <a:r>
              <a:rPr lang="en-US" dirty="0"/>
              <a:t> = 100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450378"/>
              </p:ext>
            </p:extLst>
          </p:nvPr>
        </p:nvGraphicFramePr>
        <p:xfrm>
          <a:off x="609600" y="3048002"/>
          <a:ext cx="10972800" cy="3586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914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Big Oh</a:t>
                      </a:r>
                    </a:p>
                  </a:txBody>
                  <a:tcP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f</a:t>
                      </a:r>
                      <a:r>
                        <a:rPr lang="en-US" sz="2000" dirty="0"/>
                        <a:t>(100)</a:t>
                      </a:r>
                    </a:p>
                  </a:txBody>
                  <a:tcPr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14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Constant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/>
                        <a:t>O</a:t>
                      </a:r>
                      <a:r>
                        <a:rPr lang="en-US" sz="2000" dirty="0"/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14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Logarithmic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/>
                        <a:t>O</a:t>
                      </a:r>
                      <a:r>
                        <a:rPr lang="en-US" sz="2000" dirty="0"/>
                        <a:t>(log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6.64</a:t>
                      </a:r>
                    </a:p>
                  </a:txBody>
                  <a:tcPr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14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Linear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/>
                        <a:t>O</a:t>
                      </a:r>
                      <a:r>
                        <a:rPr lang="en-US" sz="2000" dirty="0"/>
                        <a:t>(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100</a:t>
                      </a:r>
                    </a:p>
                  </a:txBody>
                  <a:tcPr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14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Linearithmic</a:t>
                      </a:r>
                      <a:endParaRPr lang="en-US" sz="2000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/>
                        <a:t>O</a:t>
                      </a:r>
                      <a:r>
                        <a:rPr lang="en-US" sz="2000" dirty="0"/>
                        <a:t>(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 log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664.39</a:t>
                      </a:r>
                    </a:p>
                  </a:txBody>
                  <a:tcPr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914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Quadratic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/>
                        <a:t>O</a:t>
                      </a:r>
                      <a:r>
                        <a:rPr lang="en-US" sz="2000" dirty="0"/>
                        <a:t>(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baseline="30000" dirty="0"/>
                        <a:t>2</a:t>
                      </a:r>
                      <a:r>
                        <a:rPr lang="en-US" sz="2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10000</a:t>
                      </a:r>
                    </a:p>
                  </a:txBody>
                  <a:tcPr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914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Cubic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/>
                        <a:t>O</a:t>
                      </a:r>
                      <a:r>
                        <a:rPr lang="en-US" sz="2000" dirty="0"/>
                        <a:t>(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baseline="30000" dirty="0"/>
                        <a:t>3</a:t>
                      </a:r>
                      <a:r>
                        <a:rPr lang="en-US" sz="2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1000000</a:t>
                      </a:r>
                    </a:p>
                  </a:txBody>
                  <a:tcPr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68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Exponential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/>
                        <a:t>O</a:t>
                      </a:r>
                      <a:r>
                        <a:rPr lang="en-US" sz="2000" dirty="0"/>
                        <a:t>(2</a:t>
                      </a:r>
                      <a:r>
                        <a:rPr lang="en-US" sz="2000" b="1" i="1" baseline="30000" dirty="0"/>
                        <a:t>n</a:t>
                      </a:r>
                      <a:r>
                        <a:rPr lang="en-US" sz="2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1.27 x 10</a:t>
                      </a:r>
                      <a:r>
                        <a:rPr lang="en-US" sz="2000" baseline="30000" dirty="0"/>
                        <a:t>30</a:t>
                      </a:r>
                    </a:p>
                  </a:txBody>
                  <a:tcPr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68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Factorial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/>
                        <a:t>O</a:t>
                      </a:r>
                      <a:r>
                        <a:rPr lang="en-US" sz="2000" dirty="0"/>
                        <a:t>(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!)</a:t>
                      </a:r>
                    </a:p>
                  </a:txBody>
                  <a:tcPr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9.33 x 10</a:t>
                      </a:r>
                      <a:r>
                        <a:rPr lang="en-US" sz="2000" baseline="30000" dirty="0"/>
                        <a:t>157</a:t>
                      </a:r>
                    </a:p>
                  </a:txBody>
                  <a:tcPr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49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1380</TotalTime>
  <Words>1377</Words>
  <Application>Microsoft Office PowerPoint</Application>
  <PresentationFormat>Widescreen</PresentationFormat>
  <Paragraphs>184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Calibri</vt:lpstr>
      <vt:lpstr>Cambria Math</vt:lpstr>
      <vt:lpstr>Corbel</vt:lpstr>
      <vt:lpstr>Courier New</vt:lpstr>
      <vt:lpstr>Wingdings</vt:lpstr>
      <vt:lpstr>Wingdings 2</vt:lpstr>
      <vt:lpstr>Wingdings 3</vt:lpstr>
      <vt:lpstr>Module</vt:lpstr>
      <vt:lpstr>COMP 2100</vt:lpstr>
      <vt:lpstr>Last time</vt:lpstr>
      <vt:lpstr>Assignment 1</vt:lpstr>
      <vt:lpstr>Project 1</vt:lpstr>
      <vt:lpstr>Questions?</vt:lpstr>
      <vt:lpstr>Back to complexity</vt:lpstr>
      <vt:lpstr>What's the running time?</vt:lpstr>
      <vt:lpstr>What's the running time?</vt:lpstr>
      <vt:lpstr>Hierarchy of complexities</vt:lpstr>
      <vt:lpstr>What's log?</vt:lpstr>
      <vt:lpstr>What's the running time?</vt:lpstr>
      <vt:lpstr>Logarithms</vt:lpstr>
      <vt:lpstr>Log base 2</vt:lpstr>
      <vt:lpstr>Log math</vt:lpstr>
      <vt:lpstr>More on log</vt:lpstr>
      <vt:lpstr>Log is awesome</vt:lpstr>
      <vt:lpstr>Big Oh, Big Omega, Big Theta</vt:lpstr>
      <vt:lpstr>Formal definition of Big Oh</vt:lpstr>
      <vt:lpstr>Different kinds of bounds</vt:lpstr>
      <vt:lpstr>All three are useful measures</vt:lpstr>
      <vt:lpstr>Tight bounds</vt:lpstr>
      <vt:lpstr>Facts</vt:lpstr>
      <vt:lpstr>Binary search example</vt:lpstr>
      <vt:lpstr>Complexity practice</vt:lpstr>
      <vt:lpstr>Quiz</vt:lpstr>
      <vt:lpstr>Upcoming</vt:lpstr>
      <vt:lpstr>Next time…</vt:lpstr>
      <vt:lpstr>PowerPoint Presentation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229</cp:revision>
  <dcterms:created xsi:type="dcterms:W3CDTF">2009-08-24T20:26:10Z</dcterms:created>
  <dcterms:modified xsi:type="dcterms:W3CDTF">2024-09-05T14:55:37Z</dcterms:modified>
</cp:coreProperties>
</file>